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694"/>
  </p:normalViewPr>
  <p:slideViewPr>
    <p:cSldViewPr snapToGrid="0" snapToObjects="1">
      <p:cViewPr varScale="1">
        <p:scale>
          <a:sx n="119" d="100"/>
          <a:sy n="119" d="100"/>
        </p:scale>
        <p:origin x="1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96065" y="679591"/>
            <a:ext cx="6108569" cy="6081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4000"/>
              </a:lnSpc>
              <a:buNone/>
            </a:pP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052889" y="2649004"/>
            <a:ext cx="5091111" cy="3024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Your complete guide to getting started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09334-CFCE-1FCE-358C-214D979528E0}"/>
              </a:ext>
            </a:extLst>
          </p:cNvPr>
          <p:cNvSpPr txBox="1"/>
          <p:nvPr/>
        </p:nvSpPr>
        <p:spPr>
          <a:xfrm>
            <a:off x="3930977" y="1036948"/>
            <a:ext cx="5213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How to apply for apprenticeships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428625"/>
            <a:ext cx="7244804" cy="3847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Major companies hiring through apprenticeships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4375" y="1091543"/>
            <a:ext cx="953787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Media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14375" y="1398724"/>
            <a:ext cx="624530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BBC, ITV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786313" y="1091543"/>
            <a:ext cx="1147750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Finance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786313" y="1398724"/>
            <a:ext cx="2037033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JPMorgan Chase, KPMG, EY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14375" y="1827349"/>
            <a:ext cx="1676164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Technology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714375" y="2134530"/>
            <a:ext cx="1044068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IBM, Cisco, BT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4786313" y="1827349"/>
            <a:ext cx="851195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Retail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4786313" y="2134530"/>
            <a:ext cx="1925399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Tesco, Morrisons, Dunelm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714375" y="2563155"/>
            <a:ext cx="1758495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Engineering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714375" y="2870336"/>
            <a:ext cx="2447786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Airbus, Rolls-Royce, BAE Systems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86313" y="2563155"/>
            <a:ext cx="1012072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Energy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86313" y="2870336"/>
            <a:ext cx="1154868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EDF, British Gas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714375" y="3298961"/>
            <a:ext cx="1928092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Public Sector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714375" y="3606143"/>
            <a:ext cx="3860288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NHS, Civil Service, British Army, Metropolitan Police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4786313" y="3298961"/>
            <a:ext cx="1430841" cy="27751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Transport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86313" y="3606143"/>
            <a:ext cx="2170466" cy="2205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British Airways, Network Rail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714375" y="4288371"/>
            <a:ext cx="1783373" cy="247312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Find More Employers →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US" sz="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2575" y="271463"/>
            <a:ext cx="3447739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Help is available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932793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43000" y="904218"/>
            <a:ext cx="2289216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Apprenticeship Helpline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143000" y="1275693"/>
            <a:ext cx="1300036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Phone: 0800 015 0400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143000" y="1532868"/>
            <a:ext cx="2888611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Email: nationalhelpdesk@apprenticeships.gov.uk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1143000" y="1804330"/>
            <a:ext cx="1915781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Monday-Friday, 9am-5pm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2304393"/>
            <a:ext cx="285750" cy="2286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43000" y="2275818"/>
            <a:ext cx="2323713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National Careers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1143000" y="2647293"/>
            <a:ext cx="2341988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Website: nationalcareers.service.gov.uk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 7"/>
          <p:cNvSpPr/>
          <p:nvPr/>
        </p:nvSpPr>
        <p:spPr>
          <a:xfrm>
            <a:off x="1143000" y="2904468"/>
            <a:ext cx="1227900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Phone: 0800 100 900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 8"/>
          <p:cNvSpPr/>
          <p:nvPr/>
        </p:nvSpPr>
        <p:spPr>
          <a:xfrm>
            <a:off x="1143000" y="3175930"/>
            <a:ext cx="2891689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Advice on applications, CVs, interviews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75" y="945493"/>
            <a:ext cx="285750" cy="2286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940300" y="916918"/>
            <a:ext cx="2408288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Amazing Apprenticeships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10"/>
          <p:cNvSpPr/>
          <p:nvPr/>
        </p:nvSpPr>
        <p:spPr>
          <a:xfrm>
            <a:off x="4940300" y="1288393"/>
            <a:ext cx="2260234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Website: amazingapprenticeships.com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 11"/>
          <p:cNvSpPr/>
          <p:nvPr/>
        </p:nvSpPr>
        <p:spPr>
          <a:xfrm>
            <a:off x="4940300" y="1559855"/>
            <a:ext cx="2711512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Free guides for students and parents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675" y="2059918"/>
            <a:ext cx="285750" cy="22860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4940300" y="2031343"/>
            <a:ext cx="2661049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Your School Careers Advisor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13"/>
          <p:cNvSpPr/>
          <p:nvPr/>
        </p:nvSpPr>
        <p:spPr>
          <a:xfrm>
            <a:off x="4940300" y="2402818"/>
            <a:ext cx="3566361" cy="205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Book an appointment for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personalised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 guidance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1128" y="391791"/>
            <a:ext cx="3236655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Your next steps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4375" y="988396"/>
            <a:ext cx="811119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This Week: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52740"/>
            <a:ext cx="171450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00125" y="1431308"/>
            <a:ext cx="2992038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Create your account on Find an Apprenticeship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802783"/>
            <a:ext cx="171450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00125" y="1781352"/>
            <a:ext cx="1609095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Update or create your CV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152827"/>
            <a:ext cx="171450" cy="1428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00125" y="2131396"/>
            <a:ext cx="2490490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Search for apprenticeships in your area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02871"/>
            <a:ext cx="171450" cy="14287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000125" y="2481440"/>
            <a:ext cx="1505348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Bookmark key websites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852915"/>
            <a:ext cx="171450" cy="14287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000125" y="2831483"/>
            <a:ext cx="1747210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Talk to your careers advisor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7"/>
          <p:cNvSpPr/>
          <p:nvPr/>
        </p:nvSpPr>
        <p:spPr>
          <a:xfrm>
            <a:off x="4740275" y="990777"/>
            <a:ext cx="869405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Remember: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1483696"/>
            <a:ext cx="171450" cy="85725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5026025" y="1433690"/>
            <a:ext cx="3732625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Start searching early (vacancies open throughout the year)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1833740"/>
            <a:ext cx="171450" cy="8572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5026025" y="1783733"/>
            <a:ext cx="2023118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Apply to multiple opportunities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2183783"/>
            <a:ext cx="171450" cy="85725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5026025" y="2133777"/>
            <a:ext cx="3504293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Don't give up if you're unsuccessful — ask for feedback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2533827"/>
            <a:ext cx="171450" cy="85725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5026025" y="2483821"/>
            <a:ext cx="1735860" cy="2233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Keep developing your skills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777971"/>
            <a:ext cx="2928879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Key resources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640914"/>
            <a:ext cx="125016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6547" y="1583764"/>
            <a:ext cx="5425011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Find an Apprenticeship: www.findapprenticeship.service.gov.uk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148120"/>
            <a:ext cx="125016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946547" y="2090970"/>
            <a:ext cx="5225277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Amazing Apprenticeships: www.amazingapprenticeships.com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655326"/>
            <a:ext cx="125016" cy="1428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46547" y="2598176"/>
            <a:ext cx="4041556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 Guide: www.gov.uk/become-apprentice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 4"/>
          <p:cNvSpPr/>
          <p:nvPr/>
        </p:nvSpPr>
        <p:spPr>
          <a:xfrm>
            <a:off x="714375" y="3426851"/>
            <a:ext cx="7715250" cy="1252459"/>
          </a:xfrm>
          <a:prstGeom prst="rect">
            <a:avLst/>
          </a:prstGeom>
          <a:noFill/>
          <a:ln/>
        </p:spPr>
        <p:txBody>
          <a:bodyPr wrap="square" lIns="0" tIns="425196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
Supporting Your Career Journey</a:t>
            </a:r>
            <a:endParaRPr lang="en-US" sz="1397" dirty="0">
              <a:solidFill>
                <a:schemeClr val="bg1"/>
              </a:solidFill>
              <a:latin typeface="Calibri" panose="020F0502020204030204" pitchFamily="34" charset="0"/>
              <a:ea typeface="Noto Sans" pitchFamily="34" charset="-122"/>
              <a:cs typeface="Calibri" panose="020F0502020204030204" pitchFamily="34" charset="0"/>
            </a:endParaRPr>
          </a:p>
          <a:p>
            <a:pPr marL="0" indent="0" algn="ctr">
              <a:lnSpc>
                <a:spcPts val="2200"/>
              </a:lnSpc>
              <a:buNone/>
            </a:pPr>
            <a:r>
              <a:rPr lang="en-US" sz="1397" dirty="0" err="1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www.brightfutures-experience.co.uk</a:t>
            </a:r>
            <a:endParaRPr lang="en-US" sz="1397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500063"/>
            <a:ext cx="6537880" cy="49167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GB" sz="6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Earn while you learn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262993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8700" y="1234418"/>
            <a:ext cx="3105915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Work with an employer and get paid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691618"/>
            <a:ext cx="171450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8700" y="1663043"/>
            <a:ext cx="7792571" cy="5030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Train and gain nationally recognised skills, often leading to a qualification or </a:t>
            </a:r>
            <a:b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professional accreditation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346155"/>
            <a:ext cx="171450" cy="1428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28700" y="2317580"/>
            <a:ext cx="3775775" cy="2464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Develop practical skills in a real workplace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796297"/>
            <a:ext cx="171450" cy="1428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28700" y="2767722"/>
            <a:ext cx="4448273" cy="2464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Around 20% of the apprenticeship is study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3267951"/>
            <a:ext cx="171450" cy="14287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028700" y="3239376"/>
            <a:ext cx="5324966" cy="2464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Minimum wage protection (apprenticeship rate or higher)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 6"/>
          <p:cNvSpPr/>
          <p:nvPr/>
        </p:nvSpPr>
        <p:spPr>
          <a:xfrm>
            <a:off x="1006606" y="3619357"/>
            <a:ext cx="2137573" cy="240579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GB" sz="12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</a:t>
            </a:r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: Become an Apprentice →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7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GB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GB" sz="8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442" y="314881"/>
            <a:ext cx="7175861" cy="4239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5 levels to choose from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26268" y="1564150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41234" y="1512333"/>
            <a:ext cx="4014817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Intermediate Apprenticeship (Level 2)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41234" y="1848089"/>
            <a:ext cx="1607171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5 GCSEs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326268" y="2348512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41234" y="2296694"/>
            <a:ext cx="3677417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Advanced Apprenticeship (Level 3)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741234" y="2632450"/>
            <a:ext cx="1771319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2 A-Levels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326268" y="3132873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741234" y="3081056"/>
            <a:ext cx="3642728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Higher Apprenticeship (Levels 4-5)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741234" y="3416812"/>
            <a:ext cx="3256661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Foundation Degree and above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326268" y="3917234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5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1234" y="3865417"/>
            <a:ext cx="369915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Degree Apprenticeship (Levels 6-7)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1234" y="4201173"/>
            <a:ext cx="3245697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Equivalent to Bachelor's or Master's Degree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0497" y="4622087"/>
            <a:ext cx="3684150" cy="2180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 can progress from one level to the next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8B8A27E8-C6BF-6386-CBA2-DC2753C5DD07}"/>
              </a:ext>
            </a:extLst>
          </p:cNvPr>
          <p:cNvSpPr/>
          <p:nvPr/>
        </p:nvSpPr>
        <p:spPr>
          <a:xfrm>
            <a:off x="710754" y="814879"/>
            <a:ext cx="6432324" cy="282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Foundation Apprenticeship (Level 2) </a:t>
            </a:r>
            <a:r>
              <a:rPr lang="en-US" sz="1400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*Pilot Stage 2025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444F959A-E6F8-94AE-AA35-2E76B1C536B7}"/>
              </a:ext>
            </a:extLst>
          </p:cNvPr>
          <p:cNvSpPr/>
          <p:nvPr/>
        </p:nvSpPr>
        <p:spPr>
          <a:xfrm>
            <a:off x="710754" y="1150635"/>
            <a:ext cx="4419864" cy="2108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Progression depends on the sector and entry requirements.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007225F8-9E35-A153-4C11-DAD1972DDE12}"/>
              </a:ext>
            </a:extLst>
          </p:cNvPr>
          <p:cNvSpPr/>
          <p:nvPr/>
        </p:nvSpPr>
        <p:spPr>
          <a:xfrm>
            <a:off x="338817" y="834419"/>
            <a:ext cx="129844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6894" y="405403"/>
            <a:ext cx="7109873" cy="4374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Eligibility requirements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001529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8700" y="972954"/>
            <a:ext cx="4293163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Must be 16 or over by the end of summer holidays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30154"/>
            <a:ext cx="171450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8700" y="1401579"/>
            <a:ext cx="2506071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Can apply while still at school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858779"/>
            <a:ext cx="171450" cy="1428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28700" y="1830203"/>
            <a:ext cx="7986208" cy="5129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You must have the right to work in England and have been ordinarily</a:t>
            </a: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resident in the UK for at least the past 3 years.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67101"/>
            <a:ext cx="171450" cy="1428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28700" y="2506256"/>
            <a:ext cx="3133230" cy="2464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Not already be in full-time education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hape 6"/>
          <p:cNvSpPr/>
          <p:nvPr/>
        </p:nvSpPr>
        <p:spPr>
          <a:xfrm>
            <a:off x="4126879" y="3097308"/>
            <a:ext cx="5017121" cy="527953"/>
          </a:xfrm>
          <a:prstGeom prst="rect">
            <a:avLst/>
          </a:prstGeom>
          <a:solidFill>
            <a:srgbClr val="F0F7E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7"/>
          <p:cNvSpPr/>
          <p:nvPr/>
        </p:nvSpPr>
        <p:spPr>
          <a:xfrm>
            <a:off x="4412629" y="3141939"/>
            <a:ext cx="4606069" cy="2362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9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Important: No upper age limit — apprenticeships are for everyone!</a:t>
            </a:r>
            <a:endParaRPr lang="en-US" sz="1295" dirty="0"/>
          </a:p>
        </p:txBody>
      </p:sp>
      <p:sp>
        <p:nvSpPr>
          <p:cNvPr id="16" name="Text 8"/>
          <p:cNvSpPr/>
          <p:nvPr/>
        </p:nvSpPr>
        <p:spPr>
          <a:xfrm>
            <a:off x="4409682" y="3360534"/>
            <a:ext cx="1955664" cy="236796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4A7C2C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Gov.uk: Become an Apprentice →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1154" y="682392"/>
            <a:ext cx="5793061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Top resources for searching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0789" y="1494168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103313" y="1494168"/>
            <a:ext cx="2723374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Find an Apprenticeship (Gov.uk)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03313" y="1790109"/>
            <a:ext cx="2335576" cy="217945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www.findapprenticeship.service.gov.uk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103313" y="2033918"/>
            <a:ext cx="1744067" cy="3963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14,000+ live vacancies</a:t>
            </a:r>
          </a:p>
          <a:p>
            <a:pPr marL="0" indent="0" algn="l">
              <a:lnSpc>
                <a:spcPts val="1600"/>
              </a:lnSpc>
              <a:buNone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 • Official government service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710789" y="2644383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1103313" y="2644383"/>
            <a:ext cx="2150782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Amazing Apprenticeships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103313" y="2946096"/>
            <a:ext cx="2059859" cy="217945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www.amazingapprenticeships.com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1103313" y="3208755"/>
            <a:ext cx="2301849" cy="399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1,600+ Higher and Degree vacancies</a:t>
            </a:r>
          </a:p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• Employer profiles and guides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5207741" y="1494168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5596804" y="1494168"/>
            <a:ext cx="1884683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UCAS Apprenticeships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5596804" y="1763934"/>
            <a:ext cx="1893147" cy="217945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www.ucas.com/apprenticeships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5596804" y="2026593"/>
            <a:ext cx="2042482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University-level apprenticeships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07741" y="2644383"/>
            <a:ext cx="84960" cy="2554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295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</a:t>
            </a:r>
            <a:endParaRPr lang="en-US" sz="1295" dirty="0">
              <a:solidFill>
                <a:schemeClr val="bg1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5604768" y="2644383"/>
            <a:ext cx="1623714" cy="2657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Company Websites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5604767" y="2947609"/>
            <a:ext cx="3156313" cy="19114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Check careers pages of employers you're interested in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0200" y="296002"/>
            <a:ext cx="4853176" cy="4239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 simple steps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307975" y="974838"/>
            <a:ext cx="428625" cy="42862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63777" y="1043278"/>
            <a:ext cx="117020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08050" y="1018911"/>
            <a:ext cx="495970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Search</a:t>
            </a:r>
            <a:endParaRPr lang="en-US" sz="1397" dirty="0">
              <a:solidFill>
                <a:srgbClr val="FFC000"/>
              </a:solidFill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1432038"/>
            <a:ext cx="114300" cy="1000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08075" y="1389175"/>
            <a:ext cx="1950855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Use Find an Apprenticeship service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1703500"/>
            <a:ext cx="114300" cy="1000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08075" y="1660638"/>
            <a:ext cx="1683153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Filter by location, sector, level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1974963"/>
            <a:ext cx="114300" cy="10001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08075" y="1932100"/>
            <a:ext cx="1716817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Read job descriptions carefully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hape 7"/>
          <p:cNvSpPr/>
          <p:nvPr/>
        </p:nvSpPr>
        <p:spPr>
          <a:xfrm>
            <a:off x="307975" y="2396444"/>
            <a:ext cx="428625" cy="42862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463777" y="2464884"/>
            <a:ext cx="117020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08050" y="2440517"/>
            <a:ext cx="1131335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Create Account</a:t>
            </a:r>
            <a:endParaRPr lang="en-US" sz="1397" dirty="0">
              <a:solidFill>
                <a:srgbClr val="FFC000"/>
              </a:solidFill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2853644"/>
            <a:ext cx="114300" cy="10001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108075" y="2810782"/>
            <a:ext cx="1902765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Sign up on Find an Apprenticeship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3125107"/>
            <a:ext cx="114300" cy="100013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108075" y="3082244"/>
            <a:ext cx="1226298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Complete your profile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3396569"/>
            <a:ext cx="114300" cy="100013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1108075" y="3353707"/>
            <a:ext cx="872034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Upload your CV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Shape 13"/>
          <p:cNvSpPr/>
          <p:nvPr/>
        </p:nvSpPr>
        <p:spPr>
          <a:xfrm>
            <a:off x="307975" y="3818050"/>
            <a:ext cx="428625" cy="428625"/>
          </a:xfrm>
          <a:prstGeom prst="rect">
            <a:avLst/>
          </a:prstGeom>
          <a:solidFill>
            <a:schemeClr val="bg1"/>
          </a:solidFill>
          <a:ln/>
        </p:spPr>
        <p:txBody>
          <a:bodyPr/>
          <a:lstStyle/>
          <a:p>
            <a:endParaRPr lang="en-GB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14"/>
          <p:cNvSpPr/>
          <p:nvPr/>
        </p:nvSpPr>
        <p:spPr>
          <a:xfrm>
            <a:off x="463777" y="3886490"/>
            <a:ext cx="117020" cy="29174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b="1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15"/>
          <p:cNvSpPr/>
          <p:nvPr/>
        </p:nvSpPr>
        <p:spPr>
          <a:xfrm>
            <a:off x="908050" y="3862123"/>
            <a:ext cx="429605" cy="2780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Apply</a:t>
            </a:r>
            <a:endParaRPr lang="en-US" sz="1397" dirty="0">
              <a:solidFill>
                <a:srgbClr val="FFC000"/>
              </a:solidFill>
            </a:endParaRPr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275250"/>
            <a:ext cx="114300" cy="100013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1108075" y="4232388"/>
            <a:ext cx="1256754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Fill in application form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546713"/>
            <a:ext cx="114300" cy="100013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1108075" y="4503850"/>
            <a:ext cx="1564531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Answer employer questions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818175"/>
            <a:ext cx="114300" cy="100013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1108075" y="4775313"/>
            <a:ext cx="1312860" cy="199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Submit before deadline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 19"/>
          <p:cNvSpPr/>
          <p:nvPr/>
        </p:nvSpPr>
        <p:spPr>
          <a:xfrm>
            <a:off x="3368675" y="4729672"/>
            <a:ext cx="2266646" cy="236796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Gov.uk: Apply for an Apprenticeship →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85FA2A-C706-F568-4905-8BD717596A73}"/>
              </a:ext>
            </a:extLst>
          </p:cNvPr>
          <p:cNvSpPr txBox="1"/>
          <p:nvPr/>
        </p:nvSpPr>
        <p:spPr>
          <a:xfrm>
            <a:off x="3254189" y="3797013"/>
            <a:ext cx="2963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Not all employers ask for a CV, but it can strengthen your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0875" y="449263"/>
            <a:ext cx="9521825" cy="457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Stand out from the crowd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212986"/>
            <a:ext cx="171450" cy="142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0125" y="1198699"/>
            <a:ext cx="1351973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Read carefully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000125" y="1463018"/>
            <a:ext cx="2495107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Match your skills to the job description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4" y="1212986"/>
            <a:ext cx="171450" cy="142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20544" y="1198699"/>
            <a:ext cx="1006686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Be specific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5620544" y="1463018"/>
            <a:ext cx="2429255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Give real examples of your experience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877355"/>
            <a:ext cx="171450" cy="142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0125" y="1863068"/>
            <a:ext cx="1683794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Show enthusiasm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000125" y="2127386"/>
            <a:ext cx="2711255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Explain why you want THIS apprenticeship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4" y="1877355"/>
            <a:ext cx="171450" cy="1428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20544" y="1863068"/>
            <a:ext cx="1351332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Check spelling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5620544" y="2127386"/>
            <a:ext cx="2535887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Proofread everything before submitting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41724"/>
            <a:ext cx="171450" cy="142875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00125" y="2527436"/>
            <a:ext cx="952825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Be honest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 10"/>
          <p:cNvSpPr/>
          <p:nvPr/>
        </p:nvSpPr>
        <p:spPr>
          <a:xfrm>
            <a:off x="1000125" y="2791755"/>
            <a:ext cx="2593723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Don't exaggerate or lie about experience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794" y="2541724"/>
            <a:ext cx="171450" cy="142875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620544" y="2527436"/>
            <a:ext cx="1102738" cy="2436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 err="1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PersonaliSe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Text 12"/>
          <p:cNvSpPr/>
          <p:nvPr/>
        </p:nvSpPr>
        <p:spPr>
          <a:xfrm>
            <a:off x="5620544" y="2791755"/>
            <a:ext cx="2501839" cy="1945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Tailor each application to the employer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 13"/>
          <p:cNvSpPr/>
          <p:nvPr/>
        </p:nvSpPr>
        <p:spPr>
          <a:xfrm>
            <a:off x="714375" y="3541849"/>
            <a:ext cx="801117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Resources: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 14"/>
          <p:cNvSpPr/>
          <p:nvPr/>
        </p:nvSpPr>
        <p:spPr>
          <a:xfrm>
            <a:off x="714375" y="3891893"/>
            <a:ext cx="1586973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→ National Careers Service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Text 15"/>
          <p:cNvSpPr/>
          <p:nvPr/>
        </p:nvSpPr>
        <p:spPr>
          <a:xfrm>
            <a:off x="714375" y="4191930"/>
            <a:ext cx="1559722" cy="2007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→ UCAS Application Guide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 16"/>
          <p:cNvSpPr/>
          <p:nvPr/>
        </p:nvSpPr>
        <p:spPr>
          <a:xfrm>
            <a:off x="6827974" y="4607719"/>
            <a:ext cx="1415452" cy="1742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2D5016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BRIGHT FUTURES EXPERIENCE</a:t>
            </a:r>
            <a:endParaRPr lang="en-US" sz="8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1479" y="500762"/>
            <a:ext cx="6503127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How to write a skills-based CV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803275" y="121435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918028" y="125457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1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246188" y="1200070"/>
            <a:ext cx="1195840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 Details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1246188" y="1485820"/>
            <a:ext cx="2135200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Name, contact info (no photo needed)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803275" y="1814433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918028" y="1854646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1246188" y="1800145"/>
            <a:ext cx="1457643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Personal Statement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1246188" y="2085895"/>
            <a:ext cx="173444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2-3 sentences about your goals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Shape 9"/>
          <p:cNvSpPr/>
          <p:nvPr/>
        </p:nvSpPr>
        <p:spPr>
          <a:xfrm>
            <a:off x="803275" y="241450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918028" y="245472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3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1246188" y="2400220"/>
            <a:ext cx="738472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Education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246188" y="2685970"/>
            <a:ext cx="186749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GCSEs, predicted grades, subjects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03275" y="3014583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918028" y="3054796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4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18" name="Text 15"/>
          <p:cNvSpPr/>
          <p:nvPr/>
        </p:nvSpPr>
        <p:spPr>
          <a:xfrm>
            <a:off x="1246188" y="3000295"/>
            <a:ext cx="1259384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Work Experience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1246188" y="3286045"/>
            <a:ext cx="256159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Part-time jobs, volunteering, work shadowing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Shape 17"/>
          <p:cNvSpPr/>
          <p:nvPr/>
        </p:nvSpPr>
        <p:spPr>
          <a:xfrm>
            <a:off x="4346575" y="121435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4461328" y="125457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5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22" name="Text 19"/>
          <p:cNvSpPr/>
          <p:nvPr/>
        </p:nvSpPr>
        <p:spPr>
          <a:xfrm>
            <a:off x="4789488" y="1200070"/>
            <a:ext cx="1497974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Skills with examples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3" name="Text 20"/>
          <p:cNvSpPr/>
          <p:nvPr/>
        </p:nvSpPr>
        <p:spPr>
          <a:xfrm>
            <a:off x="4789488" y="1485820"/>
            <a:ext cx="3861635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“Teamwork – demonstrated through playing in a local football team”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" name="Shape 21"/>
          <p:cNvSpPr/>
          <p:nvPr/>
        </p:nvSpPr>
        <p:spPr>
          <a:xfrm>
            <a:off x="4346575" y="1814433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Text 22"/>
          <p:cNvSpPr/>
          <p:nvPr/>
        </p:nvSpPr>
        <p:spPr>
          <a:xfrm>
            <a:off x="4461328" y="1854646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6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26" name="Text 23"/>
          <p:cNvSpPr/>
          <p:nvPr/>
        </p:nvSpPr>
        <p:spPr>
          <a:xfrm>
            <a:off x="4789488" y="1800145"/>
            <a:ext cx="649409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Interests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27" name="Text 24"/>
          <p:cNvSpPr/>
          <p:nvPr/>
        </p:nvSpPr>
        <p:spPr>
          <a:xfrm>
            <a:off x="4789488" y="2085895"/>
            <a:ext cx="2577629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Relevant hobbies that show transferable skills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8" name="Shape 25"/>
          <p:cNvSpPr/>
          <p:nvPr/>
        </p:nvSpPr>
        <p:spPr>
          <a:xfrm>
            <a:off x="4346575" y="2414508"/>
            <a:ext cx="300038" cy="300038"/>
          </a:xfrm>
          <a:prstGeom prst="rect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Text 26"/>
          <p:cNvSpPr/>
          <p:nvPr/>
        </p:nvSpPr>
        <p:spPr>
          <a:xfrm>
            <a:off x="4461328" y="2454721"/>
            <a:ext cx="70532" cy="21961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7</a:t>
            </a:r>
            <a:endParaRPr lang="en-US" sz="1090" dirty="0">
              <a:solidFill>
                <a:schemeClr val="bg1"/>
              </a:solidFill>
            </a:endParaRPr>
          </a:p>
        </p:txBody>
      </p:sp>
      <p:sp>
        <p:nvSpPr>
          <p:cNvPr id="30" name="Text 27"/>
          <p:cNvSpPr/>
          <p:nvPr/>
        </p:nvSpPr>
        <p:spPr>
          <a:xfrm>
            <a:off x="4789488" y="2400220"/>
            <a:ext cx="2407069" cy="2397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References available on request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1" name="Text 28"/>
          <p:cNvSpPr/>
          <p:nvPr/>
        </p:nvSpPr>
        <p:spPr>
          <a:xfrm>
            <a:off x="4789488" y="2685970"/>
            <a:ext cx="2568011" cy="1894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Teachers or employers who can vouch for you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2" name="Text 29"/>
          <p:cNvSpPr/>
          <p:nvPr/>
        </p:nvSpPr>
        <p:spPr>
          <a:xfrm>
            <a:off x="1224528" y="3517605"/>
            <a:ext cx="7715250" cy="39290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Keep it: One page, clear, honest, error-free</a:t>
            </a:r>
            <a:endParaRPr lang="en-US" sz="109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4375" y="428625"/>
            <a:ext cx="5900398" cy="4239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Interview success strategies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4375" y="1055824"/>
            <a:ext cx="2264659" cy="2821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Before the Interview: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498736"/>
            <a:ext cx="114300" cy="1000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14400" y="1463018"/>
            <a:ext cx="2538837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Research the company thoroughly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1788756"/>
            <a:ext cx="114300" cy="1000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14400" y="1753037"/>
            <a:ext cx="1984198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Review the job description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2078775"/>
            <a:ext cx="114300" cy="10001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14400" y="2043057"/>
            <a:ext cx="3479006" cy="384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Prepare examples using STAR method </a:t>
            </a:r>
          </a:p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(Situation, Task, Action, Result)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" y="2558802"/>
            <a:ext cx="114300" cy="10001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14400" y="2523083"/>
            <a:ext cx="2524281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Plan your journey and arrive early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848821"/>
            <a:ext cx="114300" cy="100013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914400" y="2813103"/>
            <a:ext cx="1491499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Dress professionally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 7"/>
          <p:cNvSpPr/>
          <p:nvPr/>
        </p:nvSpPr>
        <p:spPr>
          <a:xfrm>
            <a:off x="4750594" y="1055824"/>
            <a:ext cx="2601418" cy="2928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Common Questions: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4" y="1498736"/>
            <a:ext cx="114300" cy="100013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4950619" y="1463018"/>
            <a:ext cx="3010824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"Why do you want this apprenticeship?"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594" y="1788756"/>
            <a:ext cx="114300" cy="100013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4950619" y="1753037"/>
            <a:ext cx="3293081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"What are your strengths and weaknesses?"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594" y="2078775"/>
            <a:ext cx="114300" cy="100013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4950619" y="2043057"/>
            <a:ext cx="3256917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"Tell us about a time you worked in a team"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594" y="2368795"/>
            <a:ext cx="114300" cy="100013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4950619" y="2333076"/>
            <a:ext cx="2969403" cy="1923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"Where do you see yourself in 5 years?"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Shape 12"/>
          <p:cNvSpPr/>
          <p:nvPr/>
        </p:nvSpPr>
        <p:spPr>
          <a:xfrm>
            <a:off x="811197" y="3130476"/>
            <a:ext cx="5492784" cy="1473798"/>
          </a:xfrm>
          <a:prstGeom prst="rect">
            <a:avLst/>
          </a:prstGeom>
          <a:solidFill>
            <a:srgbClr val="F0F7ED"/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25" name="Text 13"/>
          <p:cNvSpPr/>
          <p:nvPr/>
        </p:nvSpPr>
        <p:spPr>
          <a:xfrm>
            <a:off x="935915" y="3221982"/>
            <a:ext cx="5271249" cy="1314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Remember: </a:t>
            </a:r>
            <a:r>
              <a:rPr lang="en-US" sz="1600" dirty="0"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Always prepare 1–2 thoughtful questions to ask at the end, and send a thank-you email afterwards.</a:t>
            </a:r>
          </a:p>
          <a:p>
            <a:pPr marL="0" indent="0" algn="l">
              <a:lnSpc>
                <a:spcPts val="1700"/>
              </a:lnSpc>
              <a:buNone/>
            </a:pPr>
            <a:endParaRPr lang="en-US" sz="1600" dirty="0">
              <a:latin typeface="Calibri" panose="020F0502020204030204" pitchFamily="34" charset="0"/>
              <a:ea typeface="Noto Sans" pitchFamily="34" charset="-122"/>
              <a:cs typeface="Calibri" panose="020F0502020204030204" pitchFamily="34" charset="0"/>
            </a:endParaRPr>
          </a:p>
          <a:p>
            <a:pPr>
              <a:lnSpc>
                <a:spcPts val="1700"/>
              </a:lnSpc>
            </a:pPr>
            <a:r>
              <a:rPr lang="en-GB" sz="1600" dirty="0">
                <a:solidFill>
                  <a:srgbClr val="C00000"/>
                </a:solidFill>
              </a:rPr>
              <a:t>NOTE: </a:t>
            </a:r>
            <a:r>
              <a:rPr lang="en-GB" sz="1600" dirty="0"/>
              <a:t>Some employers use assessment centres, group tasks or psychometric tests, especially for higher or degree apprenticeships.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6" name="Text 14"/>
          <p:cNvSpPr/>
          <p:nvPr/>
        </p:nvSpPr>
        <p:spPr>
          <a:xfrm>
            <a:off x="165735" y="4787214"/>
            <a:ext cx="3163045" cy="228076"/>
          </a:xfrm>
          <a:prstGeom prst="rect">
            <a:avLst/>
          </a:prstGeom>
          <a:noFill/>
          <a:ln/>
        </p:spPr>
        <p:txBody>
          <a:bodyPr wrap="none" lIns="0" tIns="0" rIns="0" bIns="17018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Noto Sans" pitchFamily="34" charset="-122"/>
                <a:cs typeface="Calibri" panose="020F0502020204030204" pitchFamily="34" charset="0"/>
              </a:rPr>
              <a:t>Apprenticeships.gov.uk: Applying Guide →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914</Words>
  <Application>Microsoft Macintosh PowerPoint</Application>
  <PresentationFormat>On-screen Show (16:9)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BFE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an apprenticeship</dc:title>
  <dc:subject>How to apply for an apprenticeship</dc:subject>
  <dc:creator>BFE</dc:creator>
  <cp:keywords/>
  <dc:description/>
  <cp:lastModifiedBy>Matt Watson</cp:lastModifiedBy>
  <cp:revision>22</cp:revision>
  <dcterms:created xsi:type="dcterms:W3CDTF">2025-10-29T12:03:22Z</dcterms:created>
  <dcterms:modified xsi:type="dcterms:W3CDTF">2025-11-11T11:56:20Z</dcterms:modified>
  <cp:category/>
</cp:coreProperties>
</file>